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  <p:sldMasterId id="214748366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3d6cf81ece0_2_2:notes"/>
          <p:cNvSpPr/>
          <p:nvPr>
            <p:ph idx="2" type="sldImg"/>
          </p:nvPr>
        </p:nvSpPr>
        <p:spPr>
          <a:xfrm>
            <a:off x="914400" y="1143000"/>
            <a:ext cx="73152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4" name="Google Shape;54;g3d6cf81ece0_2_2:notes"/>
          <p:cNvSpPr txBox="1"/>
          <p:nvPr>
            <p:ph idx="1" type="body"/>
          </p:nvPr>
        </p:nvSpPr>
        <p:spPr>
          <a:xfrm>
            <a:off x="914400" y="4400550"/>
            <a:ext cx="73152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g3d6cf81ece0_2_2:notes"/>
          <p:cNvSpPr txBox="1"/>
          <p:nvPr>
            <p:ph idx="12" type="sldNum"/>
          </p:nvPr>
        </p:nvSpPr>
        <p:spPr>
          <a:xfrm>
            <a:off x="5179484" y="8685213"/>
            <a:ext cx="39624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3d6cf81ece0_2_181:notes"/>
          <p:cNvSpPr/>
          <p:nvPr>
            <p:ph idx="2" type="sldImg"/>
          </p:nvPr>
        </p:nvSpPr>
        <p:spPr>
          <a:xfrm>
            <a:off x="914400" y="1143000"/>
            <a:ext cx="73152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2" name="Google Shape;252;g3d6cf81ece0_2_181:notes"/>
          <p:cNvSpPr txBox="1"/>
          <p:nvPr>
            <p:ph idx="1" type="body"/>
          </p:nvPr>
        </p:nvSpPr>
        <p:spPr>
          <a:xfrm>
            <a:off x="914400" y="4400550"/>
            <a:ext cx="73152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g3d6cf81ece0_2_181:notes"/>
          <p:cNvSpPr txBox="1"/>
          <p:nvPr>
            <p:ph idx="12" type="sldNum"/>
          </p:nvPr>
        </p:nvSpPr>
        <p:spPr>
          <a:xfrm>
            <a:off x="5179484" y="8685213"/>
            <a:ext cx="39624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3d6cf81ece0_2_214:notes"/>
          <p:cNvSpPr/>
          <p:nvPr>
            <p:ph idx="2" type="sldImg"/>
          </p:nvPr>
        </p:nvSpPr>
        <p:spPr>
          <a:xfrm>
            <a:off x="914400" y="1143000"/>
            <a:ext cx="73152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6" name="Google Shape;286;g3d6cf81ece0_2_214:notes"/>
          <p:cNvSpPr txBox="1"/>
          <p:nvPr>
            <p:ph idx="1" type="body"/>
          </p:nvPr>
        </p:nvSpPr>
        <p:spPr>
          <a:xfrm>
            <a:off x="914400" y="4400550"/>
            <a:ext cx="73152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g3d6cf81ece0_2_214:notes"/>
          <p:cNvSpPr txBox="1"/>
          <p:nvPr>
            <p:ph idx="12" type="sldNum"/>
          </p:nvPr>
        </p:nvSpPr>
        <p:spPr>
          <a:xfrm>
            <a:off x="5179484" y="8685213"/>
            <a:ext cx="39624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d6cf81ece0_2_12:notes"/>
          <p:cNvSpPr/>
          <p:nvPr>
            <p:ph idx="2" type="sldImg"/>
          </p:nvPr>
        </p:nvSpPr>
        <p:spPr>
          <a:xfrm>
            <a:off x="914400" y="1143000"/>
            <a:ext cx="73152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" name="Google Shape;64;g3d6cf81ece0_2_12:notes"/>
          <p:cNvSpPr txBox="1"/>
          <p:nvPr>
            <p:ph idx="1" type="body"/>
          </p:nvPr>
        </p:nvSpPr>
        <p:spPr>
          <a:xfrm>
            <a:off x="914400" y="4400550"/>
            <a:ext cx="73152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g3d6cf81ece0_2_12:notes"/>
          <p:cNvSpPr txBox="1"/>
          <p:nvPr>
            <p:ph idx="12" type="sldNum"/>
          </p:nvPr>
        </p:nvSpPr>
        <p:spPr>
          <a:xfrm>
            <a:off x="5179484" y="8685213"/>
            <a:ext cx="39624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d6cf81ece0_2_34:notes"/>
          <p:cNvSpPr/>
          <p:nvPr>
            <p:ph idx="2" type="sldImg"/>
          </p:nvPr>
        </p:nvSpPr>
        <p:spPr>
          <a:xfrm>
            <a:off x="914400" y="1143000"/>
            <a:ext cx="73152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g3d6cf81ece0_2_34:notes"/>
          <p:cNvSpPr txBox="1"/>
          <p:nvPr>
            <p:ph idx="1" type="body"/>
          </p:nvPr>
        </p:nvSpPr>
        <p:spPr>
          <a:xfrm>
            <a:off x="914400" y="4400550"/>
            <a:ext cx="73152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g3d6cf81ece0_2_34:notes"/>
          <p:cNvSpPr txBox="1"/>
          <p:nvPr>
            <p:ph idx="12" type="sldNum"/>
          </p:nvPr>
        </p:nvSpPr>
        <p:spPr>
          <a:xfrm>
            <a:off x="5179484" y="8685213"/>
            <a:ext cx="39624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d6cf81ece0_2_58:notes"/>
          <p:cNvSpPr/>
          <p:nvPr>
            <p:ph idx="2" type="sldImg"/>
          </p:nvPr>
        </p:nvSpPr>
        <p:spPr>
          <a:xfrm>
            <a:off x="914400" y="1143000"/>
            <a:ext cx="73152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2" name="Google Shape;112;g3d6cf81ece0_2_58:notes"/>
          <p:cNvSpPr txBox="1"/>
          <p:nvPr>
            <p:ph idx="1" type="body"/>
          </p:nvPr>
        </p:nvSpPr>
        <p:spPr>
          <a:xfrm>
            <a:off x="914400" y="4400550"/>
            <a:ext cx="73152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g3d6cf81ece0_2_58:notes"/>
          <p:cNvSpPr txBox="1"/>
          <p:nvPr>
            <p:ph idx="12" type="sldNum"/>
          </p:nvPr>
        </p:nvSpPr>
        <p:spPr>
          <a:xfrm>
            <a:off x="5179484" y="8685213"/>
            <a:ext cx="39624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d6cf81ece0_2_79:notes"/>
          <p:cNvSpPr/>
          <p:nvPr>
            <p:ph idx="2" type="sldImg"/>
          </p:nvPr>
        </p:nvSpPr>
        <p:spPr>
          <a:xfrm>
            <a:off x="914400" y="1143000"/>
            <a:ext cx="73152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4" name="Google Shape;134;g3d6cf81ece0_2_79:notes"/>
          <p:cNvSpPr txBox="1"/>
          <p:nvPr>
            <p:ph idx="1" type="body"/>
          </p:nvPr>
        </p:nvSpPr>
        <p:spPr>
          <a:xfrm>
            <a:off x="914400" y="4400550"/>
            <a:ext cx="73152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g3d6cf81ece0_2_79:notes"/>
          <p:cNvSpPr txBox="1"/>
          <p:nvPr>
            <p:ph idx="12" type="sldNum"/>
          </p:nvPr>
        </p:nvSpPr>
        <p:spPr>
          <a:xfrm>
            <a:off x="5179484" y="8685213"/>
            <a:ext cx="39624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d6cf81ece0_0_10:notes"/>
          <p:cNvSpPr/>
          <p:nvPr>
            <p:ph idx="2" type="sldImg"/>
          </p:nvPr>
        </p:nvSpPr>
        <p:spPr>
          <a:xfrm>
            <a:off x="914400" y="1143000"/>
            <a:ext cx="73152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g3d6cf81ece0_0_10:notes"/>
          <p:cNvSpPr txBox="1"/>
          <p:nvPr>
            <p:ph idx="1" type="body"/>
          </p:nvPr>
        </p:nvSpPr>
        <p:spPr>
          <a:xfrm>
            <a:off x="914400" y="4400550"/>
            <a:ext cx="73152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g3d6cf81ece0_0_10:notes"/>
          <p:cNvSpPr txBox="1"/>
          <p:nvPr>
            <p:ph idx="12" type="sldNum"/>
          </p:nvPr>
        </p:nvSpPr>
        <p:spPr>
          <a:xfrm>
            <a:off x="5179484" y="8685213"/>
            <a:ext cx="39624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d6cf81ece0_2_100:notes"/>
          <p:cNvSpPr/>
          <p:nvPr>
            <p:ph idx="2" type="sldImg"/>
          </p:nvPr>
        </p:nvSpPr>
        <p:spPr>
          <a:xfrm>
            <a:off x="914400" y="1143000"/>
            <a:ext cx="73152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6" name="Google Shape;176;g3d6cf81ece0_2_100:notes"/>
          <p:cNvSpPr txBox="1"/>
          <p:nvPr>
            <p:ph idx="1" type="body"/>
          </p:nvPr>
        </p:nvSpPr>
        <p:spPr>
          <a:xfrm>
            <a:off x="914400" y="4400550"/>
            <a:ext cx="73152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g3d6cf81ece0_2_100:notes"/>
          <p:cNvSpPr txBox="1"/>
          <p:nvPr>
            <p:ph idx="12" type="sldNum"/>
          </p:nvPr>
        </p:nvSpPr>
        <p:spPr>
          <a:xfrm>
            <a:off x="5179484" y="8685213"/>
            <a:ext cx="39624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d6cf81ece0_2_124:notes"/>
          <p:cNvSpPr/>
          <p:nvPr>
            <p:ph idx="2" type="sldImg"/>
          </p:nvPr>
        </p:nvSpPr>
        <p:spPr>
          <a:xfrm>
            <a:off x="914400" y="1143000"/>
            <a:ext cx="73152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1" name="Google Shape;201;g3d6cf81ece0_2_124:notes"/>
          <p:cNvSpPr txBox="1"/>
          <p:nvPr>
            <p:ph idx="1" type="body"/>
          </p:nvPr>
        </p:nvSpPr>
        <p:spPr>
          <a:xfrm>
            <a:off x="914400" y="4400550"/>
            <a:ext cx="73152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g3d6cf81ece0_2_124:notes"/>
          <p:cNvSpPr txBox="1"/>
          <p:nvPr>
            <p:ph idx="12" type="sldNum"/>
          </p:nvPr>
        </p:nvSpPr>
        <p:spPr>
          <a:xfrm>
            <a:off x="5179484" y="8685213"/>
            <a:ext cx="39624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3d6cf81ece0_2_156:notes"/>
          <p:cNvSpPr/>
          <p:nvPr>
            <p:ph idx="2" type="sldImg"/>
          </p:nvPr>
        </p:nvSpPr>
        <p:spPr>
          <a:xfrm>
            <a:off x="914400" y="1143000"/>
            <a:ext cx="73152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6" name="Google Shape;226;g3d6cf81ece0_2_156:notes"/>
          <p:cNvSpPr txBox="1"/>
          <p:nvPr>
            <p:ph idx="1" type="body"/>
          </p:nvPr>
        </p:nvSpPr>
        <p:spPr>
          <a:xfrm>
            <a:off x="914400" y="4400550"/>
            <a:ext cx="73152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g3d6cf81ece0_2_156:notes"/>
          <p:cNvSpPr txBox="1"/>
          <p:nvPr>
            <p:ph idx="12" type="sldNum"/>
          </p:nvPr>
        </p:nvSpPr>
        <p:spPr>
          <a:xfrm>
            <a:off x="5179484" y="8685213"/>
            <a:ext cx="39624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5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58" name="Google Shape;58;p15"/>
          <p:cNvSpPr/>
          <p:nvPr/>
        </p:nvSpPr>
        <p:spPr>
          <a:xfrm>
            <a:off x="502920" y="1005840"/>
            <a:ext cx="6858000" cy="2194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3800"/>
              <a:buFont typeface="Calibri"/>
              <a:buNone/>
            </a:pPr>
            <a:r>
              <a:rPr b="1" i="0" lang="en-GB" sz="38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Digital Commons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3800"/>
              <a:buFont typeface="Calibri"/>
              <a:buNone/>
            </a:pPr>
            <a:r>
              <a:rPr b="1" i="0" lang="en-GB" sz="38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&amp; </a:t>
            </a:r>
            <a:r>
              <a:rPr b="1" lang="en-GB" sz="3800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Open Source</a:t>
            </a:r>
            <a:r>
              <a:rPr b="1" i="0" lang="en-GB" sz="38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 Software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5"/>
          <p:cNvSpPr/>
          <p:nvPr/>
        </p:nvSpPr>
        <p:spPr>
          <a:xfrm>
            <a:off x="502920" y="3246120"/>
            <a:ext cx="1280160" cy="50292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60" name="Google Shape;60;p15"/>
          <p:cNvSpPr/>
          <p:nvPr/>
        </p:nvSpPr>
        <p:spPr>
          <a:xfrm>
            <a:off x="502920" y="3401568"/>
            <a:ext cx="68580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400"/>
              <a:buFont typeface="Calibri"/>
              <a:buNone/>
            </a:pPr>
            <a:r>
              <a:rPr b="0" i="0" lang="en-GB" sz="14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Understanding shared knowledge, digital rights,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400"/>
              <a:buFont typeface="Calibri"/>
              <a:buNone/>
            </a:pPr>
            <a:r>
              <a:rPr b="0" i="0" lang="en-GB" sz="14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and why it matters to you.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5"/>
          <p:cNvSpPr/>
          <p:nvPr/>
        </p:nvSpPr>
        <p:spPr>
          <a:xfrm>
            <a:off x="502920" y="4663440"/>
            <a:ext cx="6400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000"/>
              <a:buFont typeface="Calibri"/>
              <a:buNone/>
            </a:pPr>
            <a:r>
              <a:rPr b="0" i="0" lang="en-GB" sz="1000" u="none" cap="none" strike="noStrike">
                <a:solidFill>
                  <a:srgbClr val="555555"/>
                </a:solidFill>
                <a:latin typeface="Calibri"/>
                <a:ea typeface="Calibri"/>
                <a:cs typeface="Calibri"/>
                <a:sym typeface="Calibri"/>
              </a:rPr>
              <a:t>10 slides  ·  Reading for students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24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56" name="Google Shape;256;p24"/>
          <p:cNvSpPr/>
          <p:nvPr/>
        </p:nvSpPr>
        <p:spPr>
          <a:xfrm>
            <a:off x="548640" y="164592"/>
            <a:ext cx="82296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000"/>
              <a:buFont typeface="Calibri"/>
              <a:buNone/>
            </a:pPr>
            <a:r>
              <a:rPr b="0" i="0" lang="en-GB" sz="10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Action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24"/>
          <p:cNvSpPr/>
          <p:nvPr/>
        </p:nvSpPr>
        <p:spPr>
          <a:xfrm>
            <a:off x="548640" y="420624"/>
            <a:ext cx="804672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3000"/>
              <a:buFont typeface="Calibri"/>
              <a:buNone/>
            </a:pPr>
            <a:r>
              <a:rPr b="1" i="0" lang="en-GB" sz="30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Contributing — Beyond Code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24"/>
          <p:cNvSpPr/>
          <p:nvPr/>
        </p:nvSpPr>
        <p:spPr>
          <a:xfrm>
            <a:off x="548640" y="1060704"/>
            <a:ext cx="8046720" cy="13716"/>
          </a:xfrm>
          <a:prstGeom prst="rect">
            <a:avLst/>
          </a:prstGeom>
          <a:solidFill>
            <a:srgbClr val="DDDDDD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59" name="Google Shape;259;p24"/>
          <p:cNvSpPr/>
          <p:nvPr/>
        </p:nvSpPr>
        <p:spPr>
          <a:xfrm>
            <a:off x="548640" y="1298448"/>
            <a:ext cx="80467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300"/>
              <a:buFont typeface="Calibri"/>
              <a:buNone/>
            </a:pPr>
            <a:r>
              <a:rPr i="1" lang="en-GB" sz="1300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Open source</a:t>
            </a:r>
            <a:r>
              <a:rPr b="0" i="1" lang="en-GB" sz="13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 needs much more than programmers. Here is how every student can participate: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24"/>
          <p:cNvSpPr/>
          <p:nvPr/>
        </p:nvSpPr>
        <p:spPr>
          <a:xfrm>
            <a:off x="457200" y="1801368"/>
            <a:ext cx="2715768" cy="14173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61" name="Google Shape;261;p24"/>
          <p:cNvSpPr/>
          <p:nvPr/>
        </p:nvSpPr>
        <p:spPr>
          <a:xfrm>
            <a:off x="594360" y="1929384"/>
            <a:ext cx="2441448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300"/>
              <a:buFont typeface="Calibri"/>
              <a:buNone/>
            </a:pPr>
            <a:r>
              <a:rPr b="1" i="0" lang="en-GB" sz="13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✍  Write &amp; Translate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24"/>
          <p:cNvSpPr/>
          <p:nvPr/>
        </p:nvSpPr>
        <p:spPr>
          <a:xfrm>
            <a:off x="594360" y="2331720"/>
            <a:ext cx="2441448" cy="9144"/>
          </a:xfrm>
          <a:prstGeom prst="rect">
            <a:avLst/>
          </a:prstGeom>
          <a:solidFill>
            <a:srgbClr val="DDDDDD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63" name="Google Shape;263;p24"/>
          <p:cNvSpPr/>
          <p:nvPr/>
        </p:nvSpPr>
        <p:spPr>
          <a:xfrm>
            <a:off x="594360" y="2423160"/>
            <a:ext cx="2441448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100"/>
              <a:buFont typeface="Calibri"/>
              <a:buNone/>
            </a:pPr>
            <a:r>
              <a:rPr b="0" i="0" lang="en-GB" sz="11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Edit Wikipedia · translate docs into </a:t>
            </a:r>
            <a:r>
              <a:rPr lang="en-GB" sz="1100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local languages </a:t>
            </a:r>
            <a:r>
              <a:rPr lang="en-GB" sz="1100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· </a:t>
            </a:r>
            <a:r>
              <a:rPr b="0" i="0" lang="en-GB" sz="11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write plain-language explainers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24"/>
          <p:cNvSpPr/>
          <p:nvPr/>
        </p:nvSpPr>
        <p:spPr>
          <a:xfrm>
            <a:off x="3355848" y="1801368"/>
            <a:ext cx="2715768" cy="14173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65" name="Google Shape;265;p24"/>
          <p:cNvSpPr/>
          <p:nvPr/>
        </p:nvSpPr>
        <p:spPr>
          <a:xfrm>
            <a:off x="3493008" y="1929384"/>
            <a:ext cx="2441448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300"/>
              <a:buFont typeface="Calibri"/>
              <a:buNone/>
            </a:pPr>
            <a:r>
              <a:rPr b="1" i="0" lang="en-GB" sz="13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🐛  Report &amp; Test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24"/>
          <p:cNvSpPr/>
          <p:nvPr/>
        </p:nvSpPr>
        <p:spPr>
          <a:xfrm>
            <a:off x="3493008" y="2331720"/>
            <a:ext cx="2441448" cy="9144"/>
          </a:xfrm>
          <a:prstGeom prst="rect">
            <a:avLst/>
          </a:prstGeom>
          <a:solidFill>
            <a:srgbClr val="DDDDDD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67" name="Google Shape;267;p24"/>
          <p:cNvSpPr/>
          <p:nvPr/>
        </p:nvSpPr>
        <p:spPr>
          <a:xfrm>
            <a:off x="3493008" y="2423160"/>
            <a:ext cx="2441448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100"/>
              <a:buFont typeface="Calibri"/>
              <a:buNone/>
            </a:pPr>
            <a:r>
              <a:rPr b="0" i="0" lang="en-GB" sz="11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File bug reports · test apps · tell developers what is broken or confusing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24"/>
          <p:cNvSpPr/>
          <p:nvPr/>
        </p:nvSpPr>
        <p:spPr>
          <a:xfrm>
            <a:off x="6254496" y="1801368"/>
            <a:ext cx="2715768" cy="14173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69" name="Google Shape;269;p24"/>
          <p:cNvSpPr/>
          <p:nvPr/>
        </p:nvSpPr>
        <p:spPr>
          <a:xfrm>
            <a:off x="6391656" y="1929384"/>
            <a:ext cx="2441448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300"/>
              <a:buFont typeface="Calibri"/>
              <a:buNone/>
            </a:pPr>
            <a:r>
              <a:rPr b="1" i="0" lang="en-GB" sz="13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🎨  Design &amp; Illustrate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24"/>
          <p:cNvSpPr/>
          <p:nvPr/>
        </p:nvSpPr>
        <p:spPr>
          <a:xfrm>
            <a:off x="6391656" y="2331720"/>
            <a:ext cx="2441448" cy="9144"/>
          </a:xfrm>
          <a:prstGeom prst="rect">
            <a:avLst/>
          </a:prstGeom>
          <a:solidFill>
            <a:srgbClr val="DDDDDD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71" name="Google Shape;271;p24"/>
          <p:cNvSpPr/>
          <p:nvPr/>
        </p:nvSpPr>
        <p:spPr>
          <a:xfrm>
            <a:off x="6391656" y="2423160"/>
            <a:ext cx="2441448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100"/>
              <a:buFont typeface="Calibri"/>
              <a:buNone/>
            </a:pPr>
            <a:r>
              <a:rPr b="0" i="0" lang="en-GB" sz="11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UI design · icons · illustrations — open projects need visual talent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24"/>
          <p:cNvSpPr/>
          <p:nvPr/>
        </p:nvSpPr>
        <p:spPr>
          <a:xfrm>
            <a:off x="457200" y="3374136"/>
            <a:ext cx="2715768" cy="14173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73" name="Google Shape;273;p24"/>
          <p:cNvSpPr/>
          <p:nvPr/>
        </p:nvSpPr>
        <p:spPr>
          <a:xfrm>
            <a:off x="594360" y="3502152"/>
            <a:ext cx="2441448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300"/>
              <a:buFont typeface="Calibri"/>
              <a:buNone/>
            </a:pPr>
            <a:r>
              <a:rPr b="1" i="0" lang="en-GB" sz="13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📢  Advocate &amp; Educate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24"/>
          <p:cNvSpPr/>
          <p:nvPr/>
        </p:nvSpPr>
        <p:spPr>
          <a:xfrm>
            <a:off x="594360" y="3904488"/>
            <a:ext cx="2441448" cy="9144"/>
          </a:xfrm>
          <a:prstGeom prst="rect">
            <a:avLst/>
          </a:prstGeom>
          <a:solidFill>
            <a:srgbClr val="DDDDDD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75" name="Google Shape;275;p24"/>
          <p:cNvSpPr/>
          <p:nvPr/>
        </p:nvSpPr>
        <p:spPr>
          <a:xfrm>
            <a:off x="594360" y="3995928"/>
            <a:ext cx="2441448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100"/>
              <a:buFont typeface="Calibri"/>
              <a:buNone/>
            </a:pPr>
            <a:r>
              <a:rPr b="0" i="0" lang="en-GB" sz="11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Talk to family about data privacy · push for open textbooks at your school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24"/>
          <p:cNvSpPr/>
          <p:nvPr/>
        </p:nvSpPr>
        <p:spPr>
          <a:xfrm>
            <a:off x="3355848" y="3374136"/>
            <a:ext cx="2715768" cy="14173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77" name="Google Shape;277;p24"/>
          <p:cNvSpPr/>
          <p:nvPr/>
        </p:nvSpPr>
        <p:spPr>
          <a:xfrm>
            <a:off x="3493008" y="3502152"/>
            <a:ext cx="2441448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300"/>
              <a:buFont typeface="Calibri"/>
              <a:buNone/>
            </a:pPr>
            <a:r>
              <a:rPr b="1" i="0" lang="en-GB" sz="13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📝  Document &amp; Teach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24"/>
          <p:cNvSpPr/>
          <p:nvPr/>
        </p:nvSpPr>
        <p:spPr>
          <a:xfrm>
            <a:off x="3493008" y="3904488"/>
            <a:ext cx="2441448" cy="9144"/>
          </a:xfrm>
          <a:prstGeom prst="rect">
            <a:avLst/>
          </a:prstGeom>
          <a:solidFill>
            <a:srgbClr val="DDDDDD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79" name="Google Shape;279;p24"/>
          <p:cNvSpPr/>
          <p:nvPr/>
        </p:nvSpPr>
        <p:spPr>
          <a:xfrm>
            <a:off x="3493008" y="3995928"/>
            <a:ext cx="2441448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100"/>
              <a:buFont typeface="Calibri"/>
              <a:buNone/>
            </a:pPr>
            <a:r>
              <a:rPr b="0" i="0" lang="en-GB" sz="11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Write tutorials · create explainers for open tools in local languages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24"/>
          <p:cNvSpPr/>
          <p:nvPr/>
        </p:nvSpPr>
        <p:spPr>
          <a:xfrm>
            <a:off x="6254496" y="3374136"/>
            <a:ext cx="2715768" cy="141732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81" name="Google Shape;281;p24"/>
          <p:cNvSpPr/>
          <p:nvPr/>
        </p:nvSpPr>
        <p:spPr>
          <a:xfrm>
            <a:off x="6391656" y="3502152"/>
            <a:ext cx="2441448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300"/>
              <a:buFont typeface="Calibri"/>
              <a:buNone/>
            </a:pPr>
            <a:r>
              <a:rPr b="1" i="0" lang="en-GB" sz="13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🔍  Research &amp; Verify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24"/>
          <p:cNvSpPr/>
          <p:nvPr/>
        </p:nvSpPr>
        <p:spPr>
          <a:xfrm>
            <a:off x="6391656" y="3904488"/>
            <a:ext cx="2441448" cy="9144"/>
          </a:xfrm>
          <a:prstGeom prst="rect">
            <a:avLst/>
          </a:prstGeom>
          <a:solidFill>
            <a:srgbClr val="DDDDDD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83" name="Google Shape;283;p24"/>
          <p:cNvSpPr/>
          <p:nvPr/>
        </p:nvSpPr>
        <p:spPr>
          <a:xfrm>
            <a:off x="6391656" y="3995928"/>
            <a:ext cx="2441448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100"/>
              <a:buFont typeface="Calibri"/>
              <a:buNone/>
            </a:pPr>
            <a:r>
              <a:rPr b="0" i="0" lang="en-GB" sz="11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Fact-check · trace data sources · critical thinking is a contribution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5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90" name="Google Shape;290;p25"/>
          <p:cNvSpPr/>
          <p:nvPr/>
        </p:nvSpPr>
        <p:spPr>
          <a:xfrm>
            <a:off x="502920" y="594360"/>
            <a:ext cx="7772400" cy="1737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3600"/>
              <a:buFont typeface="Calibri"/>
              <a:buNone/>
            </a:pPr>
            <a:r>
              <a:rPr b="1" i="0" lang="en-GB" sz="36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The Digital Commons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3600"/>
              <a:buFont typeface="Calibri"/>
              <a:buNone/>
            </a:pPr>
            <a:r>
              <a:rPr b="1" i="0" lang="en-GB" sz="36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Belongs to All of Us.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25"/>
          <p:cNvSpPr/>
          <p:nvPr/>
        </p:nvSpPr>
        <p:spPr>
          <a:xfrm>
            <a:off x="502920" y="2377440"/>
            <a:ext cx="1097280" cy="50292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92" name="Google Shape;292;p25"/>
          <p:cNvSpPr/>
          <p:nvPr/>
        </p:nvSpPr>
        <p:spPr>
          <a:xfrm>
            <a:off x="502920" y="2687006"/>
            <a:ext cx="7772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400"/>
              <a:buFont typeface="Calibri"/>
              <a:buNone/>
            </a:pPr>
            <a:r>
              <a:rPr b="0" i="1" lang="en-GB" sz="14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Knowledge is not a product to be owned. It is a commons to be cultivated.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25"/>
          <p:cNvSpPr/>
          <p:nvPr/>
        </p:nvSpPr>
        <p:spPr>
          <a:xfrm>
            <a:off x="502920" y="3289173"/>
            <a:ext cx="77724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000"/>
              <a:buFont typeface="Calibri"/>
              <a:buNone/>
            </a:pPr>
            <a:r>
              <a:rPr b="1" i="0" lang="en-GB" sz="10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YOUR FIRST STEPS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25"/>
          <p:cNvSpPr/>
          <p:nvPr/>
        </p:nvSpPr>
        <p:spPr>
          <a:xfrm>
            <a:off x="502920" y="3764661"/>
            <a:ext cx="109800" cy="109800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95" name="Google Shape;295;p25"/>
          <p:cNvSpPr/>
          <p:nvPr/>
        </p:nvSpPr>
        <p:spPr>
          <a:xfrm>
            <a:off x="749808" y="3664077"/>
            <a:ext cx="76809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200"/>
              <a:buFont typeface="Calibri"/>
              <a:buNone/>
            </a:pPr>
            <a:r>
              <a:rPr b="0" i="0" lang="en-GB" sz="12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Make </a:t>
            </a:r>
            <a:r>
              <a:rPr lang="en-GB" sz="1200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b="0" i="0" lang="en-GB" sz="12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 Wiki</a:t>
            </a:r>
            <a:r>
              <a:rPr lang="en-GB" sz="1200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 page</a:t>
            </a:r>
            <a:r>
              <a:rPr b="0" i="0" lang="en-GB" sz="12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200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for your college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25"/>
          <p:cNvSpPr/>
          <p:nvPr/>
        </p:nvSpPr>
        <p:spPr>
          <a:xfrm>
            <a:off x="502920" y="4075557"/>
            <a:ext cx="109800" cy="109800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97" name="Google Shape;297;p25"/>
          <p:cNvSpPr/>
          <p:nvPr/>
        </p:nvSpPr>
        <p:spPr>
          <a:xfrm>
            <a:off x="749808" y="3974973"/>
            <a:ext cx="76809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200"/>
              <a:buFont typeface="Calibri"/>
              <a:buNone/>
            </a:pPr>
            <a:r>
              <a:rPr lang="en-GB" sz="1200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Map your college on Open Street Map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25"/>
          <p:cNvSpPr/>
          <p:nvPr/>
        </p:nvSpPr>
        <p:spPr>
          <a:xfrm>
            <a:off x="502920" y="4386453"/>
            <a:ext cx="109800" cy="109800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99" name="Google Shape;299;p25"/>
          <p:cNvSpPr/>
          <p:nvPr/>
        </p:nvSpPr>
        <p:spPr>
          <a:xfrm>
            <a:off x="749808" y="4285869"/>
            <a:ext cx="76809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200"/>
              <a:buFont typeface="Calibri"/>
              <a:buNone/>
            </a:pPr>
            <a:r>
              <a:rPr b="0" i="0" lang="en-GB" sz="12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Switch to one </a:t>
            </a:r>
            <a:r>
              <a:rPr lang="en-GB" sz="1200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open source</a:t>
            </a:r>
            <a:r>
              <a:rPr b="0" i="0" lang="en-GB" sz="12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 tool</a:t>
            </a:r>
            <a:r>
              <a:rPr lang="en-GB" sz="1200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r>
              <a:rPr b="0" i="0" lang="en-GB" sz="12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 Firefox, VLC, or LibreOffice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25"/>
          <p:cNvSpPr/>
          <p:nvPr/>
        </p:nvSpPr>
        <p:spPr>
          <a:xfrm>
            <a:off x="749808" y="4596765"/>
            <a:ext cx="76809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200"/>
              <a:buFont typeface="Calibri"/>
              <a:buNone/>
            </a:pPr>
            <a:r>
              <a:rPr lang="en-GB" sz="1200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Make an open directory to list the college alumni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25"/>
          <p:cNvSpPr/>
          <p:nvPr/>
        </p:nvSpPr>
        <p:spPr>
          <a:xfrm>
            <a:off x="502920" y="4697349"/>
            <a:ext cx="109800" cy="109800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6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68" name="Google Shape;68;p16"/>
          <p:cNvSpPr/>
          <p:nvPr/>
        </p:nvSpPr>
        <p:spPr>
          <a:xfrm>
            <a:off x="548640" y="164592"/>
            <a:ext cx="82296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000"/>
              <a:buFont typeface="Calibri"/>
              <a:buNone/>
            </a:pPr>
            <a:r>
              <a:rPr b="0" i="0" lang="en-GB" sz="10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Concept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6"/>
          <p:cNvSpPr/>
          <p:nvPr/>
        </p:nvSpPr>
        <p:spPr>
          <a:xfrm>
            <a:off x="548640" y="420624"/>
            <a:ext cx="804672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3000"/>
              <a:buFont typeface="Calibri"/>
              <a:buNone/>
            </a:pPr>
            <a:r>
              <a:rPr b="1" i="0" lang="en-GB" sz="30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What is Commons?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16"/>
          <p:cNvSpPr/>
          <p:nvPr/>
        </p:nvSpPr>
        <p:spPr>
          <a:xfrm>
            <a:off x="548640" y="1060704"/>
            <a:ext cx="8046720" cy="13716"/>
          </a:xfrm>
          <a:prstGeom prst="rect">
            <a:avLst/>
          </a:prstGeom>
          <a:solidFill>
            <a:srgbClr val="DDDDDD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71" name="Google Shape;71;p16"/>
          <p:cNvSpPr/>
          <p:nvPr/>
        </p:nvSpPr>
        <p:spPr>
          <a:xfrm>
            <a:off x="548640" y="1449330"/>
            <a:ext cx="80466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500"/>
              <a:buFont typeface="Calibri"/>
              <a:buNone/>
            </a:pPr>
            <a:r>
              <a:rPr b="0" i="1" lang="en-GB" sz="15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A shared resource owned by </a:t>
            </a:r>
            <a:r>
              <a:rPr b="0" i="1" lang="en-GB" sz="15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no one</a:t>
            </a:r>
            <a:r>
              <a:rPr b="0" i="1" lang="en-GB" sz="15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, available to everyone.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16"/>
          <p:cNvSpPr/>
          <p:nvPr/>
        </p:nvSpPr>
        <p:spPr>
          <a:xfrm>
            <a:off x="548640" y="1933962"/>
            <a:ext cx="8046600" cy="59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300"/>
              <a:buFont typeface="Calibri"/>
              <a:buNone/>
            </a:pPr>
            <a:r>
              <a:rPr b="0" i="0" lang="en-GB" sz="13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Think of your local park, a public library, or a village well. Nobody owns them but everyone benefits from them and shares the responsibility of keeping them healthy.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/>
          <p:nvPr/>
        </p:nvSpPr>
        <p:spPr>
          <a:xfrm>
            <a:off x="548650" y="3012925"/>
            <a:ext cx="2564400" cy="1402800"/>
          </a:xfrm>
          <a:prstGeom prst="rect">
            <a:avLst/>
          </a:prstGeom>
          <a:solidFill>
            <a:srgbClr val="FFFFFF"/>
          </a:solidFill>
          <a:ln cap="flat" cmpd="sng" w="92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8400" lIns="88400" spcFirstLastPara="1" rIns="88400" wrap="square" tIns="884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74" name="Google Shape;74;p16"/>
          <p:cNvSpPr/>
          <p:nvPr/>
        </p:nvSpPr>
        <p:spPr>
          <a:xfrm>
            <a:off x="548650" y="3012925"/>
            <a:ext cx="2564400" cy="31800"/>
          </a:xfrm>
          <a:prstGeom prst="rect">
            <a:avLst/>
          </a:prstGeom>
          <a:solidFill>
            <a:srgbClr val="2B4C7E"/>
          </a:solidFill>
          <a:ln cap="flat" cmpd="sng" w="12275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8400" lIns="88400" spcFirstLastPara="1" rIns="88400" wrap="square" tIns="884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75" name="Google Shape;75;p16"/>
          <p:cNvSpPr/>
          <p:nvPr/>
        </p:nvSpPr>
        <p:spPr>
          <a:xfrm>
            <a:off x="707813" y="3094081"/>
            <a:ext cx="2245800" cy="24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257"/>
              <a:buFont typeface="Calibri"/>
              <a:buNone/>
            </a:pPr>
            <a:r>
              <a:rPr b="1" i="0" lang="en-GB" sz="1257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Physical Commons</a:t>
            </a:r>
            <a:endParaRPr b="0" i="0" sz="1257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6"/>
          <p:cNvSpPr/>
          <p:nvPr/>
        </p:nvSpPr>
        <p:spPr>
          <a:xfrm>
            <a:off x="707813" y="3383924"/>
            <a:ext cx="2245800" cy="927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160"/>
              <a:buFont typeface="Calibri"/>
              <a:buNone/>
            </a:pPr>
            <a:r>
              <a:rPr b="0" i="0" lang="en-GB" sz="116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Parks · rivers · public roads</a:t>
            </a:r>
            <a:endParaRPr b="0" i="0" sz="11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160"/>
              <a:buFont typeface="Calibri"/>
              <a:buNone/>
            </a:pPr>
            <a:r>
              <a:rPr b="0" i="0" lang="en-GB" sz="116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Tangible shared spaces</a:t>
            </a:r>
            <a:endParaRPr b="0" i="0" sz="11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6"/>
          <p:cNvSpPr/>
          <p:nvPr/>
        </p:nvSpPr>
        <p:spPr>
          <a:xfrm>
            <a:off x="3289798" y="3012925"/>
            <a:ext cx="2564400" cy="1402800"/>
          </a:xfrm>
          <a:prstGeom prst="rect">
            <a:avLst/>
          </a:prstGeom>
          <a:solidFill>
            <a:srgbClr val="FFFFFF"/>
          </a:solidFill>
          <a:ln cap="flat" cmpd="sng" w="92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8400" lIns="88400" spcFirstLastPara="1" rIns="88400" wrap="square" tIns="884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78" name="Google Shape;78;p16"/>
          <p:cNvSpPr/>
          <p:nvPr/>
        </p:nvSpPr>
        <p:spPr>
          <a:xfrm>
            <a:off x="3289798" y="3012925"/>
            <a:ext cx="2564400" cy="31800"/>
          </a:xfrm>
          <a:prstGeom prst="rect">
            <a:avLst/>
          </a:prstGeom>
          <a:solidFill>
            <a:srgbClr val="2B4C7E"/>
          </a:solidFill>
          <a:ln cap="flat" cmpd="sng" w="12275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8400" lIns="88400" spcFirstLastPara="1" rIns="88400" wrap="square" tIns="884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79" name="Google Shape;79;p16"/>
          <p:cNvSpPr/>
          <p:nvPr/>
        </p:nvSpPr>
        <p:spPr>
          <a:xfrm>
            <a:off x="3448962" y="3094081"/>
            <a:ext cx="2245800" cy="24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257"/>
              <a:buFont typeface="Calibri"/>
              <a:buNone/>
            </a:pPr>
            <a:r>
              <a:rPr b="1" i="0" lang="en-GB" sz="1257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Knowledge Commons</a:t>
            </a:r>
            <a:endParaRPr b="0" i="0" sz="1257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6"/>
          <p:cNvSpPr/>
          <p:nvPr/>
        </p:nvSpPr>
        <p:spPr>
          <a:xfrm>
            <a:off x="3448962" y="3383924"/>
            <a:ext cx="2245800" cy="927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160"/>
              <a:buFont typeface="Calibri"/>
              <a:buNone/>
            </a:pPr>
            <a:r>
              <a:rPr b="0" i="0" lang="en-GB" sz="116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Libraries ·</a:t>
            </a:r>
            <a:r>
              <a:rPr b="0" i="0" lang="en-GB" sz="116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 research papers</a:t>
            </a:r>
            <a:endParaRPr b="0" i="0" sz="11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160"/>
              <a:buFont typeface="Calibri"/>
              <a:buNone/>
            </a:pPr>
            <a:r>
              <a:rPr b="0" i="0" lang="en-GB" sz="116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Encyclopaedia · textbooks</a:t>
            </a:r>
            <a:endParaRPr b="0" i="0" sz="11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16"/>
          <p:cNvSpPr/>
          <p:nvPr/>
        </p:nvSpPr>
        <p:spPr>
          <a:xfrm>
            <a:off x="6030947" y="3012925"/>
            <a:ext cx="2564400" cy="1402800"/>
          </a:xfrm>
          <a:prstGeom prst="rect">
            <a:avLst/>
          </a:prstGeom>
          <a:solidFill>
            <a:srgbClr val="FFFFFF"/>
          </a:solidFill>
          <a:ln cap="flat" cmpd="sng" w="92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8400" lIns="88400" spcFirstLastPara="1" rIns="88400" wrap="square" tIns="884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82" name="Google Shape;82;p16"/>
          <p:cNvSpPr/>
          <p:nvPr/>
        </p:nvSpPr>
        <p:spPr>
          <a:xfrm>
            <a:off x="6030947" y="3012925"/>
            <a:ext cx="2564400" cy="31800"/>
          </a:xfrm>
          <a:prstGeom prst="rect">
            <a:avLst/>
          </a:prstGeom>
          <a:solidFill>
            <a:srgbClr val="2B4C7E"/>
          </a:solidFill>
          <a:ln cap="flat" cmpd="sng" w="12275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8400" lIns="88400" spcFirstLastPara="1" rIns="88400" wrap="square" tIns="884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83" name="Google Shape;83;p16"/>
          <p:cNvSpPr/>
          <p:nvPr/>
        </p:nvSpPr>
        <p:spPr>
          <a:xfrm>
            <a:off x="6190110" y="3094081"/>
            <a:ext cx="2245800" cy="24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257"/>
              <a:buFont typeface="Calibri"/>
              <a:buNone/>
            </a:pPr>
            <a:r>
              <a:rPr b="1" i="0" lang="en-GB" sz="1257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Digital Commons</a:t>
            </a:r>
            <a:endParaRPr b="0" i="0" sz="1257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16"/>
          <p:cNvSpPr/>
          <p:nvPr/>
        </p:nvSpPr>
        <p:spPr>
          <a:xfrm>
            <a:off x="6190110" y="3383924"/>
            <a:ext cx="2245800" cy="927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160"/>
              <a:buFont typeface="Calibri"/>
              <a:buNone/>
            </a:pPr>
            <a:r>
              <a:rPr b="0" i="0" lang="en-GB" sz="116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Open </a:t>
            </a:r>
            <a:r>
              <a:rPr lang="en-GB" sz="1160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W</a:t>
            </a:r>
            <a:r>
              <a:rPr b="0" i="0" lang="en-GB" sz="116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ebsites · </a:t>
            </a:r>
            <a:r>
              <a:rPr lang="en-GB" sz="1160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b="0" i="0" lang="en-GB" sz="116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pen </a:t>
            </a:r>
            <a:r>
              <a:rPr lang="en-GB" sz="1160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r>
              <a:rPr b="0" i="0" lang="en-GB" sz="116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ata</a:t>
            </a:r>
            <a:endParaRPr b="0" i="0" sz="11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160"/>
              <a:buFont typeface="Calibri"/>
              <a:buNone/>
            </a:pPr>
            <a:r>
              <a:rPr lang="en-GB" sz="1160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Open Source</a:t>
            </a:r>
            <a:r>
              <a:rPr b="0" i="0" lang="en-GB" sz="116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160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b="0" i="0" lang="en-GB" sz="116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ode · Wikipedia</a:t>
            </a:r>
            <a:endParaRPr b="0" i="0" sz="116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91" name="Google Shape;91;p17"/>
          <p:cNvSpPr/>
          <p:nvPr/>
        </p:nvSpPr>
        <p:spPr>
          <a:xfrm>
            <a:off x="548640" y="164592"/>
            <a:ext cx="82296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000"/>
              <a:buFont typeface="Calibri"/>
              <a:buNone/>
            </a:pPr>
            <a:r>
              <a:rPr b="0" i="0" lang="en-GB" sz="10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Context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7"/>
          <p:cNvSpPr/>
          <p:nvPr/>
        </p:nvSpPr>
        <p:spPr>
          <a:xfrm>
            <a:off x="548640" y="420624"/>
            <a:ext cx="804672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3000"/>
              <a:buFont typeface="Calibri"/>
              <a:buNone/>
            </a:pPr>
            <a:r>
              <a:rPr b="1" i="0" lang="en-GB" sz="30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The Digital Commons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7"/>
          <p:cNvSpPr/>
          <p:nvPr/>
        </p:nvSpPr>
        <p:spPr>
          <a:xfrm>
            <a:off x="548640" y="1060704"/>
            <a:ext cx="8046720" cy="13716"/>
          </a:xfrm>
          <a:prstGeom prst="rect">
            <a:avLst/>
          </a:prstGeom>
          <a:solidFill>
            <a:srgbClr val="DDDDDD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94" name="Google Shape;94;p17"/>
          <p:cNvSpPr/>
          <p:nvPr/>
        </p:nvSpPr>
        <p:spPr>
          <a:xfrm>
            <a:off x="548640" y="1325880"/>
            <a:ext cx="80467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400"/>
              <a:buFont typeface="Calibri"/>
              <a:buNone/>
            </a:pPr>
            <a:r>
              <a:rPr b="0" i="1" lang="en-GB" sz="14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The internet was built on a radical idea: information and tools could be free, shared by all.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7"/>
          <p:cNvSpPr/>
          <p:nvPr/>
        </p:nvSpPr>
        <p:spPr>
          <a:xfrm>
            <a:off x="502920" y="1901952"/>
            <a:ext cx="1691640" cy="566928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96" name="Google Shape;96;p17"/>
          <p:cNvSpPr/>
          <p:nvPr/>
        </p:nvSpPr>
        <p:spPr>
          <a:xfrm>
            <a:off x="502920" y="1984248"/>
            <a:ext cx="1691640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GB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Wikipedia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7"/>
          <p:cNvSpPr/>
          <p:nvPr/>
        </p:nvSpPr>
        <p:spPr>
          <a:xfrm>
            <a:off x="2359152" y="1975104"/>
            <a:ext cx="644652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Calibri"/>
              <a:buNone/>
            </a:pP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55 million+ articles written entirely by volunteers, readable by anyone on Earth in hundreds of languages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7"/>
          <p:cNvSpPr/>
          <p:nvPr/>
        </p:nvSpPr>
        <p:spPr>
          <a:xfrm>
            <a:off x="502920" y="2542032"/>
            <a:ext cx="8321040" cy="9144"/>
          </a:xfrm>
          <a:prstGeom prst="rect">
            <a:avLst/>
          </a:prstGeom>
          <a:solidFill>
            <a:srgbClr val="DDDDDD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99" name="Google Shape;99;p17"/>
          <p:cNvSpPr/>
          <p:nvPr/>
        </p:nvSpPr>
        <p:spPr>
          <a:xfrm>
            <a:off x="502920" y="2651760"/>
            <a:ext cx="1691640" cy="566928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00" name="Google Shape;100;p17"/>
          <p:cNvSpPr/>
          <p:nvPr/>
        </p:nvSpPr>
        <p:spPr>
          <a:xfrm>
            <a:off x="502920" y="2734056"/>
            <a:ext cx="1691640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GB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OpenStreetMap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7"/>
          <p:cNvSpPr/>
          <p:nvPr/>
        </p:nvSpPr>
        <p:spPr>
          <a:xfrm>
            <a:off x="2359152" y="2724912"/>
            <a:ext cx="644652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Calibri"/>
              <a:buNone/>
            </a:pP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A world map built collaboratively by millions</a:t>
            </a:r>
            <a:r>
              <a:rPr lang="en-GB" sz="1200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 that</a:t>
            </a: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 powers apps, disaster relief, and humanitarian research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7"/>
          <p:cNvSpPr/>
          <p:nvPr/>
        </p:nvSpPr>
        <p:spPr>
          <a:xfrm>
            <a:off x="502920" y="3291840"/>
            <a:ext cx="8321040" cy="9144"/>
          </a:xfrm>
          <a:prstGeom prst="rect">
            <a:avLst/>
          </a:prstGeom>
          <a:solidFill>
            <a:srgbClr val="DDDDDD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03" name="Google Shape;103;p17"/>
          <p:cNvSpPr/>
          <p:nvPr/>
        </p:nvSpPr>
        <p:spPr>
          <a:xfrm>
            <a:off x="502920" y="3401568"/>
            <a:ext cx="1691640" cy="566928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04" name="Google Shape;104;p17"/>
          <p:cNvSpPr/>
          <p:nvPr/>
        </p:nvSpPr>
        <p:spPr>
          <a:xfrm>
            <a:off x="502920" y="3483864"/>
            <a:ext cx="1691640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GB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Linux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7"/>
          <p:cNvSpPr/>
          <p:nvPr/>
        </p:nvSpPr>
        <p:spPr>
          <a:xfrm>
            <a:off x="2359152" y="3474720"/>
            <a:ext cx="644652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Calibri"/>
              <a:buNone/>
            </a:pP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The OS running 96% of the world's top web servers, created and maintained openly by the community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7"/>
          <p:cNvSpPr/>
          <p:nvPr/>
        </p:nvSpPr>
        <p:spPr>
          <a:xfrm>
            <a:off x="502920" y="4041648"/>
            <a:ext cx="8321040" cy="9144"/>
          </a:xfrm>
          <a:prstGeom prst="rect">
            <a:avLst/>
          </a:prstGeom>
          <a:solidFill>
            <a:srgbClr val="DDDDDD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07" name="Google Shape;107;p17"/>
          <p:cNvSpPr/>
          <p:nvPr/>
        </p:nvSpPr>
        <p:spPr>
          <a:xfrm>
            <a:off x="502920" y="4151376"/>
            <a:ext cx="1691640" cy="566928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08" name="Google Shape;108;p17"/>
          <p:cNvSpPr/>
          <p:nvPr/>
        </p:nvSpPr>
        <p:spPr>
          <a:xfrm>
            <a:off x="502920" y="4233672"/>
            <a:ext cx="1691640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GB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Open Data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7"/>
          <p:cNvSpPr/>
          <p:nvPr/>
        </p:nvSpPr>
        <p:spPr>
          <a:xfrm>
            <a:off x="2359152" y="4224528"/>
            <a:ext cx="644652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Calibri"/>
              <a:buNone/>
            </a:pP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Governments sharing health, transport, and education datasets free to download, analyse, and build on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8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16" name="Google Shape;116;p18"/>
          <p:cNvSpPr/>
          <p:nvPr/>
        </p:nvSpPr>
        <p:spPr>
          <a:xfrm>
            <a:off x="548640" y="164592"/>
            <a:ext cx="82296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000"/>
              <a:buFont typeface="Calibri"/>
              <a:buNone/>
            </a:pPr>
            <a:r>
              <a:rPr b="0" i="0" lang="en-GB" sz="10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Definition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8"/>
          <p:cNvSpPr/>
          <p:nvPr/>
        </p:nvSpPr>
        <p:spPr>
          <a:xfrm>
            <a:off x="548640" y="420624"/>
            <a:ext cx="804672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3000"/>
              <a:buFont typeface="Calibri"/>
              <a:buNone/>
            </a:pPr>
            <a:r>
              <a:rPr b="1" i="0" lang="en-GB" sz="30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What is </a:t>
            </a:r>
            <a:r>
              <a:rPr b="1" lang="en-GB" sz="3000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Open Source</a:t>
            </a:r>
            <a:r>
              <a:rPr b="1" i="0" lang="en-GB" sz="30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 Software?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8"/>
          <p:cNvSpPr/>
          <p:nvPr/>
        </p:nvSpPr>
        <p:spPr>
          <a:xfrm>
            <a:off x="548640" y="1060704"/>
            <a:ext cx="8046720" cy="13716"/>
          </a:xfrm>
          <a:prstGeom prst="rect">
            <a:avLst/>
          </a:prstGeom>
          <a:solidFill>
            <a:srgbClr val="DDDDDD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19" name="Google Shape;119;p18"/>
          <p:cNvSpPr/>
          <p:nvPr/>
        </p:nvSpPr>
        <p:spPr>
          <a:xfrm>
            <a:off x="548640" y="1325880"/>
            <a:ext cx="50292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400"/>
              <a:buFont typeface="Calibri"/>
              <a:buNone/>
            </a:pPr>
            <a:r>
              <a:rPr b="0" i="1" lang="en-GB" sz="14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Software whose source code is publicly available for anyone to read, use, modify, and share.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18"/>
          <p:cNvSpPr/>
          <p:nvPr/>
        </p:nvSpPr>
        <p:spPr>
          <a:xfrm>
            <a:off x="548640" y="2075688"/>
            <a:ext cx="50292" cy="347472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21" name="Google Shape;121;p18"/>
          <p:cNvSpPr/>
          <p:nvPr/>
        </p:nvSpPr>
        <p:spPr>
          <a:xfrm>
            <a:off x="713232" y="2057400"/>
            <a:ext cx="411480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400"/>
              <a:buFont typeface="Calibri"/>
              <a:buNone/>
            </a:pPr>
            <a:r>
              <a:rPr b="1" i="0" lang="en-GB" sz="14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Free to use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18"/>
          <p:cNvSpPr/>
          <p:nvPr/>
        </p:nvSpPr>
        <p:spPr>
          <a:xfrm>
            <a:off x="548640" y="2624328"/>
            <a:ext cx="50292" cy="347472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23" name="Google Shape;123;p18"/>
          <p:cNvSpPr/>
          <p:nvPr/>
        </p:nvSpPr>
        <p:spPr>
          <a:xfrm>
            <a:off x="713232" y="2606040"/>
            <a:ext cx="411480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400"/>
              <a:buFont typeface="Calibri"/>
              <a:buNone/>
            </a:pPr>
            <a:r>
              <a:rPr b="1" i="0" lang="en-GB" sz="14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Open to inspect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8"/>
          <p:cNvSpPr/>
          <p:nvPr/>
        </p:nvSpPr>
        <p:spPr>
          <a:xfrm>
            <a:off x="548640" y="3172968"/>
            <a:ext cx="50292" cy="347472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25" name="Google Shape;125;p18"/>
          <p:cNvSpPr/>
          <p:nvPr/>
        </p:nvSpPr>
        <p:spPr>
          <a:xfrm>
            <a:off x="713232" y="3154680"/>
            <a:ext cx="411480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400"/>
              <a:buFont typeface="Calibri"/>
              <a:buNone/>
            </a:pPr>
            <a:r>
              <a:rPr b="1" i="0" lang="en-GB" sz="14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Free to modify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8"/>
          <p:cNvSpPr/>
          <p:nvPr/>
        </p:nvSpPr>
        <p:spPr>
          <a:xfrm>
            <a:off x="548640" y="3721608"/>
            <a:ext cx="50292" cy="347472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27" name="Google Shape;127;p18"/>
          <p:cNvSpPr/>
          <p:nvPr/>
        </p:nvSpPr>
        <p:spPr>
          <a:xfrm>
            <a:off x="713232" y="3703320"/>
            <a:ext cx="411480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400"/>
              <a:buFont typeface="Calibri"/>
              <a:buNone/>
            </a:pPr>
            <a:r>
              <a:rPr b="1" i="0" lang="en-GB" sz="14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Free to share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18"/>
          <p:cNvSpPr/>
          <p:nvPr/>
        </p:nvSpPr>
        <p:spPr>
          <a:xfrm>
            <a:off x="5577840" y="1261872"/>
            <a:ext cx="3200400" cy="3547872"/>
          </a:xfrm>
          <a:prstGeom prst="rect">
            <a:avLst/>
          </a:prstGeom>
          <a:solidFill>
            <a:srgbClr val="F4F4F4"/>
          </a:solidFill>
          <a:ln cap="flat" cmpd="sng" w="9525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29" name="Google Shape;129;p18"/>
          <p:cNvSpPr/>
          <p:nvPr/>
        </p:nvSpPr>
        <p:spPr>
          <a:xfrm>
            <a:off x="5742432" y="1417320"/>
            <a:ext cx="28803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400"/>
              <a:buFont typeface="Calibri"/>
              <a:buNone/>
            </a:pPr>
            <a:r>
              <a:rPr b="1" i="0" lang="en-GB" sz="14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The Recipe Analogy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8"/>
          <p:cNvSpPr/>
          <p:nvPr/>
        </p:nvSpPr>
        <p:spPr>
          <a:xfrm>
            <a:off x="5742432" y="1828800"/>
            <a:ext cx="2743200" cy="13716"/>
          </a:xfrm>
          <a:prstGeom prst="rect">
            <a:avLst/>
          </a:prstGeom>
          <a:solidFill>
            <a:srgbClr val="DDDDDD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31" name="Google Shape;131;p18"/>
          <p:cNvSpPr/>
          <p:nvPr/>
        </p:nvSpPr>
        <p:spPr>
          <a:xfrm>
            <a:off x="5742432" y="1901952"/>
            <a:ext cx="2880360" cy="2697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Calibri"/>
              <a:buNone/>
            </a:pP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Proprietary software is like a restaurant</a:t>
            </a:r>
            <a:r>
              <a:rPr lang="en-GB" sz="1200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200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Y</a:t>
            </a: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ou eat the food, but the recipe stays secret.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>
                <a:solidFill/>
              </a:rP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Calibri"/>
              <a:buNone/>
            </a:pPr>
            <a:r>
              <a:rPr lang="en-GB" sz="1200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Open source</a:t>
            </a: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 is like a cookbook</a:t>
            </a:r>
            <a:r>
              <a:rPr lang="en-GB" sz="1200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200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Y</a:t>
            </a: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ou can read it, cook at home, improve the recipe, and share your version with others.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9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38" name="Google Shape;138;p19"/>
          <p:cNvSpPr/>
          <p:nvPr/>
        </p:nvSpPr>
        <p:spPr>
          <a:xfrm>
            <a:off x="548640" y="164592"/>
            <a:ext cx="82296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000"/>
              <a:buFont typeface="Calibri"/>
              <a:buNone/>
            </a:pPr>
            <a:r>
              <a:rPr b="0" i="0" lang="en-GB" sz="10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Case Study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19"/>
          <p:cNvSpPr/>
          <p:nvPr/>
        </p:nvSpPr>
        <p:spPr>
          <a:xfrm>
            <a:off x="548640" y="420624"/>
            <a:ext cx="804672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3000"/>
              <a:buFont typeface="Calibri"/>
              <a:buNone/>
            </a:pPr>
            <a:r>
              <a:rPr b="1" i="0" lang="en-GB" sz="30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Digi Yatra &amp; Facial Recognition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9"/>
          <p:cNvSpPr/>
          <p:nvPr/>
        </p:nvSpPr>
        <p:spPr>
          <a:xfrm>
            <a:off x="548640" y="1060704"/>
            <a:ext cx="8046720" cy="13716"/>
          </a:xfrm>
          <a:prstGeom prst="rect">
            <a:avLst/>
          </a:prstGeom>
          <a:solidFill>
            <a:srgbClr val="DDDDDD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41" name="Google Shape;141;p19"/>
          <p:cNvSpPr/>
          <p:nvPr/>
        </p:nvSpPr>
        <p:spPr>
          <a:xfrm>
            <a:off x="548640" y="1325880"/>
            <a:ext cx="804672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300"/>
              <a:buFont typeface="Calibri"/>
              <a:buNone/>
            </a:pPr>
            <a:r>
              <a:rPr b="0" i="1" lang="en-GB" sz="13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India's Digi Yatra lets passengers enter airports using facial recognition — no boarding pass needed. Convenient. But what questions should we ask?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19"/>
          <p:cNvSpPr/>
          <p:nvPr/>
        </p:nvSpPr>
        <p:spPr>
          <a:xfrm>
            <a:off x="457200" y="2011680"/>
            <a:ext cx="3931920" cy="2788920"/>
          </a:xfrm>
          <a:prstGeom prst="rect">
            <a:avLst/>
          </a:prstGeom>
          <a:solidFill>
            <a:srgbClr val="F9F9F9"/>
          </a:solidFill>
          <a:ln cap="flat" cmpd="sng" w="9525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43" name="Google Shape;143;p19"/>
          <p:cNvSpPr/>
          <p:nvPr/>
        </p:nvSpPr>
        <p:spPr>
          <a:xfrm>
            <a:off x="594360" y="2103120"/>
            <a:ext cx="3657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300"/>
              <a:buFont typeface="Calibri"/>
              <a:buNone/>
            </a:pPr>
            <a:r>
              <a:rPr b="1" i="0" lang="en-GB" sz="13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Questions to ask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9"/>
          <p:cNvSpPr/>
          <p:nvPr/>
        </p:nvSpPr>
        <p:spPr>
          <a:xfrm>
            <a:off x="594360" y="2560320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Calibri"/>
              <a:buNone/>
            </a:pP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→  Who controls your facial data?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9"/>
          <p:cNvSpPr/>
          <p:nvPr/>
        </p:nvSpPr>
        <p:spPr>
          <a:xfrm>
            <a:off x="594360" y="3072384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Calibri"/>
              <a:buNone/>
            </a:pP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→  Is it stored after your flight?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9"/>
          <p:cNvSpPr/>
          <p:nvPr/>
        </p:nvSpPr>
        <p:spPr>
          <a:xfrm>
            <a:off x="594360" y="3584448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Calibri"/>
              <a:buNone/>
            </a:pP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→  What if there's a data breach?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19"/>
          <p:cNvSpPr/>
          <p:nvPr/>
        </p:nvSpPr>
        <p:spPr>
          <a:xfrm>
            <a:off x="594360" y="4096512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Calibri"/>
              <a:buNone/>
            </a:pP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→  Did you truly consent?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9"/>
          <p:cNvSpPr/>
          <p:nvPr/>
        </p:nvSpPr>
        <p:spPr>
          <a:xfrm>
            <a:off x="4754880" y="2011680"/>
            <a:ext cx="3977640" cy="2788920"/>
          </a:xfrm>
          <a:prstGeom prst="rect">
            <a:avLst/>
          </a:prstGeom>
          <a:solidFill>
            <a:srgbClr val="F4F7FB"/>
          </a:solidFill>
          <a:ln cap="flat" cmpd="sng" w="9525">
            <a:solidFill>
              <a:srgbClr val="C5D3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49" name="Google Shape;149;p19"/>
          <p:cNvSpPr/>
          <p:nvPr/>
        </p:nvSpPr>
        <p:spPr>
          <a:xfrm>
            <a:off x="4892040" y="2103120"/>
            <a:ext cx="37033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B4C7E"/>
              </a:buClr>
              <a:buSzPts val="1300"/>
              <a:buFont typeface="Calibri"/>
              <a:buNone/>
            </a:pPr>
            <a:r>
              <a:rPr b="1" i="0" lang="en-GB" sz="1300" u="none" cap="none" strike="noStrike">
                <a:solidFill>
                  <a:srgbClr val="2B4C7E"/>
                </a:solidFill>
                <a:latin typeface="Calibri"/>
                <a:ea typeface="Calibri"/>
                <a:cs typeface="Calibri"/>
                <a:sym typeface="Calibri"/>
              </a:rPr>
              <a:t>If the code were </a:t>
            </a:r>
            <a:r>
              <a:rPr b="1" lang="en-GB" sz="1300">
                <a:solidFill>
                  <a:srgbClr val="2B4C7E"/>
                </a:solidFill>
                <a:latin typeface="Calibri"/>
                <a:ea typeface="Calibri"/>
                <a:cs typeface="Calibri"/>
                <a:sym typeface="Calibri"/>
              </a:rPr>
              <a:t>open source</a:t>
            </a:r>
            <a:r>
              <a:rPr b="1" i="0" lang="en-GB" sz="1300" u="none" cap="none" strike="noStrike">
                <a:solidFill>
                  <a:srgbClr val="2B4C7E"/>
                </a:solidFill>
                <a:latin typeface="Calibri"/>
                <a:ea typeface="Calibri"/>
                <a:cs typeface="Calibri"/>
                <a:sym typeface="Calibri"/>
              </a:rPr>
              <a:t>…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9"/>
          <p:cNvSpPr/>
          <p:nvPr/>
        </p:nvSpPr>
        <p:spPr>
          <a:xfrm>
            <a:off x="4892040" y="2560320"/>
            <a:ext cx="37033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Calibri"/>
              <a:buNone/>
            </a:pP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✓  Experts could audit the code for bias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9"/>
          <p:cNvSpPr/>
          <p:nvPr/>
        </p:nvSpPr>
        <p:spPr>
          <a:xfrm>
            <a:off x="4892040" y="3072384"/>
            <a:ext cx="37033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Calibri"/>
              <a:buNone/>
            </a:pP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✓  Communities could flag privacy holes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9"/>
          <p:cNvSpPr/>
          <p:nvPr/>
        </p:nvSpPr>
        <p:spPr>
          <a:xfrm>
            <a:off x="4892040" y="3584448"/>
            <a:ext cx="37033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Calibri"/>
              <a:buNone/>
            </a:pP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✓  Rules couldn't be changed in secret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9"/>
          <p:cNvSpPr/>
          <p:nvPr/>
        </p:nvSpPr>
        <p:spPr>
          <a:xfrm>
            <a:off x="4892040" y="4096512"/>
            <a:ext cx="37033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Calibri"/>
              <a:buNone/>
            </a:pP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✓  Citizens could propose improvements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0"/>
          <p:cNvSpPr/>
          <p:nvPr/>
        </p:nvSpPr>
        <p:spPr>
          <a:xfrm>
            <a:off x="0" y="0"/>
            <a:ext cx="9144000" cy="50400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60" name="Google Shape;160;p20"/>
          <p:cNvSpPr/>
          <p:nvPr/>
        </p:nvSpPr>
        <p:spPr>
          <a:xfrm>
            <a:off x="548640" y="164592"/>
            <a:ext cx="82296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000"/>
              <a:buFont typeface="Calibri"/>
              <a:buNone/>
            </a:pPr>
            <a:r>
              <a:rPr b="0" i="0" lang="en-GB" sz="10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Case Study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20"/>
          <p:cNvSpPr/>
          <p:nvPr/>
        </p:nvSpPr>
        <p:spPr>
          <a:xfrm>
            <a:off x="548640" y="420624"/>
            <a:ext cx="8046600" cy="65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3000"/>
              <a:buFont typeface="Calibri"/>
              <a:buNone/>
            </a:pPr>
            <a:r>
              <a:rPr b="1" lang="en-GB" sz="3000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Other Examples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20"/>
          <p:cNvSpPr/>
          <p:nvPr/>
        </p:nvSpPr>
        <p:spPr>
          <a:xfrm>
            <a:off x="548640" y="1060704"/>
            <a:ext cx="8046600" cy="13800"/>
          </a:xfrm>
          <a:prstGeom prst="rect">
            <a:avLst/>
          </a:prstGeom>
          <a:solidFill>
            <a:srgbClr val="DDDDDD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63" name="Google Shape;163;p20"/>
          <p:cNvSpPr/>
          <p:nvPr/>
        </p:nvSpPr>
        <p:spPr>
          <a:xfrm>
            <a:off x="699497" y="1848612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Calibri"/>
              <a:buNone/>
            </a:pP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→  Did you truly consent?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20"/>
          <p:cNvSpPr/>
          <p:nvPr/>
        </p:nvSpPr>
        <p:spPr>
          <a:xfrm>
            <a:off x="548640" y="2774823"/>
            <a:ext cx="3703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Calibri"/>
              <a:buNone/>
            </a:pP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✓  Rules couldn't be changed in secret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20"/>
          <p:cNvSpPr/>
          <p:nvPr/>
        </p:nvSpPr>
        <p:spPr>
          <a:xfrm>
            <a:off x="548640" y="3286887"/>
            <a:ext cx="3703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Calibri"/>
              <a:buNone/>
            </a:pP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✓  Citizens could propose improvements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20"/>
          <p:cNvSpPr/>
          <p:nvPr/>
        </p:nvSpPr>
        <p:spPr>
          <a:xfrm>
            <a:off x="562338" y="1491996"/>
            <a:ext cx="4206300" cy="1060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67" name="Google Shape;167;p20"/>
          <p:cNvSpPr/>
          <p:nvPr/>
        </p:nvSpPr>
        <p:spPr>
          <a:xfrm>
            <a:off x="562338" y="1491996"/>
            <a:ext cx="50400" cy="1060800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68" name="Google Shape;168;p20"/>
          <p:cNvSpPr/>
          <p:nvPr/>
        </p:nvSpPr>
        <p:spPr>
          <a:xfrm>
            <a:off x="745217" y="1601724"/>
            <a:ext cx="38406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300"/>
              <a:buFont typeface="Calibri"/>
              <a:buNone/>
            </a:pPr>
            <a:r>
              <a:rPr b="1" i="0" lang="en-GB" sz="13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Aarogya Setu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20"/>
          <p:cNvSpPr/>
          <p:nvPr/>
        </p:nvSpPr>
        <p:spPr>
          <a:xfrm>
            <a:off x="745217" y="1896072"/>
            <a:ext cx="3840600" cy="51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150"/>
              <a:buFont typeface="Calibri"/>
              <a:buNone/>
            </a:pPr>
            <a:r>
              <a:rPr b="0" i="0" lang="en-GB" sz="115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India's COVID app published partial code after public pressure,</a:t>
            </a:r>
            <a:r>
              <a:rPr lang="en-GB" sz="1150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GB" sz="115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showing why transparency matters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20"/>
          <p:cNvSpPr/>
          <p:nvPr/>
        </p:nvSpPr>
        <p:spPr>
          <a:xfrm>
            <a:off x="576072" y="2930271"/>
            <a:ext cx="4206300" cy="1060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71" name="Google Shape;171;p20"/>
          <p:cNvSpPr/>
          <p:nvPr/>
        </p:nvSpPr>
        <p:spPr>
          <a:xfrm>
            <a:off x="562360" y="2930271"/>
            <a:ext cx="50400" cy="1060800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72" name="Google Shape;172;p20"/>
          <p:cNvSpPr/>
          <p:nvPr/>
        </p:nvSpPr>
        <p:spPr>
          <a:xfrm>
            <a:off x="758952" y="3075274"/>
            <a:ext cx="38406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300"/>
              <a:buFont typeface="Calibri"/>
              <a:buNone/>
            </a:pPr>
            <a:r>
              <a:rPr b="1" i="0" lang="en-GB" sz="13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Aadhaar debates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20"/>
          <p:cNvSpPr/>
          <p:nvPr/>
        </p:nvSpPr>
        <p:spPr>
          <a:xfrm>
            <a:off x="758950" y="3405751"/>
            <a:ext cx="3840600" cy="2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150"/>
              <a:buFont typeface="Calibri"/>
              <a:buNone/>
            </a:pPr>
            <a:r>
              <a:rPr b="0" i="0" lang="en-GB" sz="115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1.4 billion identities rely on code that stays closed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1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80" name="Google Shape;180;p21"/>
          <p:cNvSpPr/>
          <p:nvPr/>
        </p:nvSpPr>
        <p:spPr>
          <a:xfrm>
            <a:off x="548640" y="164592"/>
            <a:ext cx="82296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000"/>
              <a:buFont typeface="Calibri"/>
              <a:buNone/>
            </a:pPr>
            <a:r>
              <a:rPr b="0" i="0" lang="en-GB" sz="10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Principle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21"/>
          <p:cNvSpPr/>
          <p:nvPr/>
        </p:nvSpPr>
        <p:spPr>
          <a:xfrm>
            <a:off x="548640" y="420624"/>
            <a:ext cx="804672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3000"/>
              <a:buFont typeface="Calibri"/>
              <a:buNone/>
            </a:pPr>
            <a:r>
              <a:rPr b="1" i="0" lang="en-GB" sz="30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Why Openness = Accountability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21"/>
          <p:cNvSpPr/>
          <p:nvPr/>
        </p:nvSpPr>
        <p:spPr>
          <a:xfrm>
            <a:off x="548640" y="1060704"/>
            <a:ext cx="8046720" cy="13716"/>
          </a:xfrm>
          <a:prstGeom prst="rect">
            <a:avLst/>
          </a:prstGeom>
          <a:solidFill>
            <a:srgbClr val="DDDDDD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83" name="Google Shape;183;p21"/>
          <p:cNvSpPr/>
          <p:nvPr/>
        </p:nvSpPr>
        <p:spPr>
          <a:xfrm>
            <a:off x="457200" y="1325880"/>
            <a:ext cx="4206240" cy="162763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84" name="Google Shape;184;p21"/>
          <p:cNvSpPr/>
          <p:nvPr/>
        </p:nvSpPr>
        <p:spPr>
          <a:xfrm>
            <a:off x="640080" y="1435608"/>
            <a:ext cx="54864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200"/>
              <a:buFont typeface="Calibri"/>
              <a:buNone/>
            </a:pPr>
            <a:r>
              <a:rPr b="1" i="0" lang="en-GB" sz="2200" u="none" cap="none" strike="noStrike">
                <a:solidFill>
                  <a:srgbClr val="555555"/>
                </a:solidFill>
                <a:latin typeface="Calibri"/>
                <a:ea typeface="Calibri"/>
                <a:cs typeface="Calibri"/>
                <a:sym typeface="Calibri"/>
              </a:rPr>
              <a:t>01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21"/>
          <p:cNvSpPr/>
          <p:nvPr/>
        </p:nvSpPr>
        <p:spPr>
          <a:xfrm>
            <a:off x="640080" y="1920240"/>
            <a:ext cx="384048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400"/>
              <a:buFont typeface="Calibri"/>
              <a:buNone/>
            </a:pPr>
            <a:r>
              <a:rPr b="1" i="0" lang="en-GB" sz="14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Transparency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21"/>
          <p:cNvSpPr/>
          <p:nvPr/>
        </p:nvSpPr>
        <p:spPr>
          <a:xfrm>
            <a:off x="640080" y="2295144"/>
            <a:ext cx="384048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150"/>
              <a:buFont typeface="Calibri"/>
              <a:buNone/>
            </a:pPr>
            <a:r>
              <a:rPr b="0" i="0" lang="en-GB" sz="115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Anyone can read the code and verify it doesn't secretly collect your data or act against your interests.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21"/>
          <p:cNvSpPr/>
          <p:nvPr/>
        </p:nvSpPr>
        <p:spPr>
          <a:xfrm>
            <a:off x="4919472" y="1325880"/>
            <a:ext cx="4206240" cy="162763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88" name="Google Shape;188;p21"/>
          <p:cNvSpPr/>
          <p:nvPr/>
        </p:nvSpPr>
        <p:spPr>
          <a:xfrm>
            <a:off x="5102352" y="1435608"/>
            <a:ext cx="54864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200"/>
              <a:buFont typeface="Calibri"/>
              <a:buNone/>
            </a:pPr>
            <a:r>
              <a:rPr b="1" i="0" lang="en-GB" sz="2200" u="none" cap="none" strike="noStrike">
                <a:solidFill>
                  <a:srgbClr val="555555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21"/>
          <p:cNvSpPr/>
          <p:nvPr/>
        </p:nvSpPr>
        <p:spPr>
          <a:xfrm>
            <a:off x="5102352" y="1920240"/>
            <a:ext cx="384048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400"/>
              <a:buFont typeface="Calibri"/>
              <a:buNone/>
            </a:pPr>
            <a:r>
              <a:rPr b="1" i="0" lang="en-GB" sz="14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Community Auditing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21"/>
          <p:cNvSpPr/>
          <p:nvPr/>
        </p:nvSpPr>
        <p:spPr>
          <a:xfrm>
            <a:off x="5102352" y="2295144"/>
            <a:ext cx="384048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150"/>
              <a:buFont typeface="Calibri"/>
              <a:buNone/>
            </a:pPr>
            <a:r>
              <a:rPr b="0" i="0" lang="en-GB" sz="115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Thousands of independent eyes catch security bugs far faster than any private team — hidden flaws can go undetected for years.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21"/>
          <p:cNvSpPr/>
          <p:nvPr/>
        </p:nvSpPr>
        <p:spPr>
          <a:xfrm>
            <a:off x="457200" y="3154680"/>
            <a:ext cx="4206240" cy="162763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92" name="Google Shape;192;p21"/>
          <p:cNvSpPr/>
          <p:nvPr/>
        </p:nvSpPr>
        <p:spPr>
          <a:xfrm>
            <a:off x="640080" y="3264408"/>
            <a:ext cx="54864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200"/>
              <a:buFont typeface="Calibri"/>
              <a:buNone/>
            </a:pPr>
            <a:r>
              <a:rPr b="1" i="0" lang="en-GB" sz="2200" u="none" cap="none" strike="noStrike">
                <a:solidFill>
                  <a:srgbClr val="555555"/>
                </a:solidFill>
                <a:latin typeface="Calibri"/>
                <a:ea typeface="Calibri"/>
                <a:cs typeface="Calibri"/>
                <a:sym typeface="Calibri"/>
              </a:rPr>
              <a:t>03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21"/>
          <p:cNvSpPr/>
          <p:nvPr/>
        </p:nvSpPr>
        <p:spPr>
          <a:xfrm>
            <a:off x="640080" y="3749040"/>
            <a:ext cx="384048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400"/>
              <a:buFont typeface="Calibri"/>
              <a:buNone/>
            </a:pPr>
            <a:r>
              <a:rPr b="1" i="0" lang="en-GB" sz="14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No Single Owner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21"/>
          <p:cNvSpPr/>
          <p:nvPr/>
        </p:nvSpPr>
        <p:spPr>
          <a:xfrm>
            <a:off x="640080" y="4123944"/>
            <a:ext cx="384048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150"/>
              <a:buFont typeface="Calibri"/>
              <a:buNone/>
            </a:pPr>
            <a:r>
              <a:rPr b="0" i="0" lang="en-GB" sz="115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Open systems can't be monopolised. No company can suddenly change the rules, raise prices, or cut off access.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21"/>
          <p:cNvSpPr/>
          <p:nvPr/>
        </p:nvSpPr>
        <p:spPr>
          <a:xfrm>
            <a:off x="4919472" y="3154680"/>
            <a:ext cx="4206240" cy="162763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196" name="Google Shape;196;p21"/>
          <p:cNvSpPr/>
          <p:nvPr/>
        </p:nvSpPr>
        <p:spPr>
          <a:xfrm>
            <a:off x="5102352" y="3264408"/>
            <a:ext cx="54864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200"/>
              <a:buFont typeface="Calibri"/>
              <a:buNone/>
            </a:pPr>
            <a:r>
              <a:rPr b="1" i="0" lang="en-GB" sz="2200" u="none" cap="none" strike="noStrike">
                <a:solidFill>
                  <a:srgbClr val="555555"/>
                </a:solidFill>
                <a:latin typeface="Calibri"/>
                <a:ea typeface="Calibri"/>
                <a:cs typeface="Calibri"/>
                <a:sym typeface="Calibri"/>
              </a:rPr>
              <a:t>04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21"/>
          <p:cNvSpPr/>
          <p:nvPr/>
        </p:nvSpPr>
        <p:spPr>
          <a:xfrm>
            <a:off x="5102352" y="3749040"/>
            <a:ext cx="384048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400"/>
              <a:buFont typeface="Calibri"/>
              <a:buNone/>
            </a:pPr>
            <a:r>
              <a:rPr b="1" i="0" lang="en-GB" sz="14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Forkability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21"/>
          <p:cNvSpPr/>
          <p:nvPr/>
        </p:nvSpPr>
        <p:spPr>
          <a:xfrm>
            <a:off x="5102352" y="4123944"/>
            <a:ext cx="384048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150"/>
              <a:buFont typeface="Calibri"/>
              <a:buNone/>
            </a:pPr>
            <a:r>
              <a:rPr b="0" i="0" lang="en-GB" sz="115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If a project goes wrong, anyone can take the code and build a better, community-governed version.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2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05" name="Google Shape;205;p22"/>
          <p:cNvSpPr/>
          <p:nvPr/>
        </p:nvSpPr>
        <p:spPr>
          <a:xfrm>
            <a:off x="548640" y="164592"/>
            <a:ext cx="82296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000"/>
              <a:buFont typeface="Calibri"/>
              <a:buNone/>
            </a:pPr>
            <a:r>
              <a:rPr b="0" i="0" lang="en-GB" sz="10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Examples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22"/>
          <p:cNvSpPr/>
          <p:nvPr/>
        </p:nvSpPr>
        <p:spPr>
          <a:xfrm>
            <a:off x="548640" y="420624"/>
            <a:ext cx="804672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3000"/>
              <a:buFont typeface="Calibri"/>
              <a:buNone/>
            </a:pPr>
            <a:r>
              <a:rPr b="1" i="0" lang="en-GB" sz="30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Open</a:t>
            </a:r>
            <a:r>
              <a:rPr b="1" lang="en-GB" sz="3000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GB" sz="30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Source Touching Your Life Right Now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22"/>
          <p:cNvSpPr/>
          <p:nvPr/>
        </p:nvSpPr>
        <p:spPr>
          <a:xfrm>
            <a:off x="548640" y="1060704"/>
            <a:ext cx="8046720" cy="13716"/>
          </a:xfrm>
          <a:prstGeom prst="rect">
            <a:avLst/>
          </a:prstGeom>
          <a:solidFill>
            <a:srgbClr val="DDDDDD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08" name="Google Shape;208;p22"/>
          <p:cNvSpPr/>
          <p:nvPr/>
        </p:nvSpPr>
        <p:spPr>
          <a:xfrm>
            <a:off x="329163" y="1449330"/>
            <a:ext cx="4206300" cy="1060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09" name="Google Shape;209;p22"/>
          <p:cNvSpPr/>
          <p:nvPr/>
        </p:nvSpPr>
        <p:spPr>
          <a:xfrm>
            <a:off x="329163" y="1449330"/>
            <a:ext cx="50400" cy="1060800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10" name="Google Shape;210;p22"/>
          <p:cNvSpPr/>
          <p:nvPr/>
        </p:nvSpPr>
        <p:spPr>
          <a:xfrm>
            <a:off x="512042" y="1559058"/>
            <a:ext cx="38406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300"/>
              <a:buFont typeface="Calibri"/>
              <a:buNone/>
            </a:pPr>
            <a:r>
              <a:rPr b="1" i="0" lang="en-GB" sz="13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Android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22"/>
          <p:cNvSpPr/>
          <p:nvPr/>
        </p:nvSpPr>
        <p:spPr>
          <a:xfrm>
            <a:off x="512042" y="1924818"/>
            <a:ext cx="3840600" cy="51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150"/>
              <a:buFont typeface="Calibri"/>
              <a:buNone/>
            </a:pPr>
            <a:r>
              <a:rPr b="0" i="0" lang="en-GB" sz="115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Your phone runs Linux at its core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22"/>
          <p:cNvSpPr/>
          <p:nvPr/>
        </p:nvSpPr>
        <p:spPr>
          <a:xfrm>
            <a:off x="4791435" y="1449330"/>
            <a:ext cx="4206300" cy="1060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13" name="Google Shape;213;p22"/>
          <p:cNvSpPr/>
          <p:nvPr/>
        </p:nvSpPr>
        <p:spPr>
          <a:xfrm>
            <a:off x="4791435" y="1449330"/>
            <a:ext cx="50400" cy="1060800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14" name="Google Shape;214;p22"/>
          <p:cNvSpPr/>
          <p:nvPr/>
        </p:nvSpPr>
        <p:spPr>
          <a:xfrm>
            <a:off x="4974314" y="1559058"/>
            <a:ext cx="38406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300"/>
              <a:buFont typeface="Calibri"/>
              <a:buNone/>
            </a:pPr>
            <a:r>
              <a:rPr b="1" i="0" lang="en-GB" sz="13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Firefox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22"/>
          <p:cNvSpPr/>
          <p:nvPr/>
        </p:nvSpPr>
        <p:spPr>
          <a:xfrm>
            <a:off x="4974314" y="1924818"/>
            <a:ext cx="3840600" cy="51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150"/>
              <a:buFont typeface="Calibri"/>
              <a:buNone/>
            </a:pPr>
            <a:r>
              <a:rPr b="0" i="0" lang="en-GB" sz="115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A browser whose full code you can read and audit for privacy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22"/>
          <p:cNvSpPr/>
          <p:nvPr/>
        </p:nvSpPr>
        <p:spPr>
          <a:xfrm>
            <a:off x="329163" y="2656338"/>
            <a:ext cx="4206300" cy="1060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17" name="Google Shape;217;p22"/>
          <p:cNvSpPr/>
          <p:nvPr/>
        </p:nvSpPr>
        <p:spPr>
          <a:xfrm>
            <a:off x="329163" y="2656338"/>
            <a:ext cx="50400" cy="1060800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18" name="Google Shape;218;p22"/>
          <p:cNvSpPr/>
          <p:nvPr/>
        </p:nvSpPr>
        <p:spPr>
          <a:xfrm>
            <a:off x="512042" y="2766066"/>
            <a:ext cx="38406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300"/>
              <a:buFont typeface="Calibri"/>
              <a:buNone/>
            </a:pPr>
            <a:r>
              <a:rPr b="1" i="0" lang="en-GB" sz="13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VLC Player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22"/>
          <p:cNvSpPr/>
          <p:nvPr/>
        </p:nvSpPr>
        <p:spPr>
          <a:xfrm>
            <a:off x="512042" y="3131826"/>
            <a:ext cx="3840600" cy="51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150"/>
              <a:buFont typeface="Calibri"/>
              <a:buNone/>
            </a:pPr>
            <a:r>
              <a:rPr b="0" i="0" lang="en-GB" sz="115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Plays any video, free, no ads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22"/>
          <p:cNvSpPr/>
          <p:nvPr/>
        </p:nvSpPr>
        <p:spPr>
          <a:xfrm>
            <a:off x="4791435" y="2656338"/>
            <a:ext cx="4206300" cy="1060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21" name="Google Shape;221;p22"/>
          <p:cNvSpPr/>
          <p:nvPr/>
        </p:nvSpPr>
        <p:spPr>
          <a:xfrm>
            <a:off x="4791435" y="2656338"/>
            <a:ext cx="50400" cy="1060800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22" name="Google Shape;222;p22"/>
          <p:cNvSpPr/>
          <p:nvPr/>
        </p:nvSpPr>
        <p:spPr>
          <a:xfrm>
            <a:off x="4974314" y="2766066"/>
            <a:ext cx="38406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300"/>
              <a:buFont typeface="Calibri"/>
              <a:buNone/>
            </a:pPr>
            <a:r>
              <a:rPr b="1" i="0" lang="en-GB" sz="13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Python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22"/>
          <p:cNvSpPr/>
          <p:nvPr/>
        </p:nvSpPr>
        <p:spPr>
          <a:xfrm>
            <a:off x="4974314" y="3131826"/>
            <a:ext cx="3840600" cy="51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150"/>
              <a:buFont typeface="Calibri"/>
              <a:buNone/>
            </a:pPr>
            <a:r>
              <a:rPr b="0" i="0" lang="en-GB" sz="115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Powers data science, AI, and your school's coding class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3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2B4C7E"/>
          </a:solidFill>
          <a:ln cap="flat" cmpd="sng" w="12700">
            <a:solidFill>
              <a:srgbClr val="2B4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30" name="Google Shape;230;p23"/>
          <p:cNvSpPr/>
          <p:nvPr/>
        </p:nvSpPr>
        <p:spPr>
          <a:xfrm>
            <a:off x="548640" y="164592"/>
            <a:ext cx="82296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000"/>
              <a:buFont typeface="Calibri"/>
              <a:buNone/>
            </a:pPr>
            <a:r>
              <a:rPr b="0" i="0" lang="en-GB" sz="10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Risk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23"/>
          <p:cNvSpPr/>
          <p:nvPr/>
        </p:nvSpPr>
        <p:spPr>
          <a:xfrm>
            <a:off x="548640" y="420624"/>
            <a:ext cx="804672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3000"/>
              <a:buFont typeface="Calibri"/>
              <a:buNone/>
            </a:pPr>
            <a:r>
              <a:rPr b="1" i="0" lang="en-GB" sz="30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When Digital Commons </a:t>
            </a:r>
            <a:r>
              <a:rPr b="1" lang="en-GB" sz="3000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Gets</a:t>
            </a:r>
            <a:r>
              <a:rPr b="1" i="0" lang="en-GB" sz="30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 Enclosed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23"/>
          <p:cNvSpPr/>
          <p:nvPr/>
        </p:nvSpPr>
        <p:spPr>
          <a:xfrm>
            <a:off x="548640" y="1060704"/>
            <a:ext cx="8046720" cy="13716"/>
          </a:xfrm>
          <a:prstGeom prst="rect">
            <a:avLst/>
          </a:prstGeom>
          <a:solidFill>
            <a:srgbClr val="DDDDDD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33" name="Google Shape;233;p23"/>
          <p:cNvSpPr/>
          <p:nvPr/>
        </p:nvSpPr>
        <p:spPr>
          <a:xfrm>
            <a:off x="548640" y="1325880"/>
            <a:ext cx="80467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300"/>
              <a:buFont typeface="Calibri"/>
              <a:buNone/>
            </a:pPr>
            <a:r>
              <a:rPr b="0" i="1" lang="en-GB" sz="13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"Enclosure" </a:t>
            </a:r>
            <a:r>
              <a:rPr i="1" lang="en-GB" sz="1300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 is</a:t>
            </a:r>
            <a:r>
              <a:rPr b="0" i="1" lang="en-GB" sz="13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 when shared public resources get privatised and locked away from the people who depend on them.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23"/>
          <p:cNvSpPr/>
          <p:nvPr/>
        </p:nvSpPr>
        <p:spPr>
          <a:xfrm>
            <a:off x="457200" y="1938528"/>
            <a:ext cx="8275320" cy="62179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35" name="Google Shape;235;p23"/>
          <p:cNvSpPr/>
          <p:nvPr/>
        </p:nvSpPr>
        <p:spPr>
          <a:xfrm>
            <a:off x="621792" y="2048256"/>
            <a:ext cx="2286000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300"/>
              <a:buFont typeface="Calibri"/>
              <a:buNone/>
            </a:pPr>
            <a:r>
              <a:rPr b="1" i="0" lang="en-GB" sz="13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Proprietary Algorithms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23"/>
          <p:cNvSpPr/>
          <p:nvPr/>
        </p:nvSpPr>
        <p:spPr>
          <a:xfrm>
            <a:off x="2907792" y="2066544"/>
            <a:ext cx="9144" cy="365760"/>
          </a:xfrm>
          <a:prstGeom prst="rect">
            <a:avLst/>
          </a:prstGeom>
          <a:solidFill>
            <a:srgbClr val="DDDDDD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37" name="Google Shape;237;p23"/>
          <p:cNvSpPr/>
          <p:nvPr/>
        </p:nvSpPr>
        <p:spPr>
          <a:xfrm>
            <a:off x="3063240" y="2048256"/>
            <a:ext cx="5532120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Calibri"/>
              <a:buNone/>
            </a:pP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Algorithms deciding your loans, job applications, or bail, with no public accountability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23"/>
          <p:cNvSpPr/>
          <p:nvPr/>
        </p:nvSpPr>
        <p:spPr>
          <a:xfrm>
            <a:off x="457200" y="2688336"/>
            <a:ext cx="8275320" cy="62179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39" name="Google Shape;239;p23"/>
          <p:cNvSpPr/>
          <p:nvPr/>
        </p:nvSpPr>
        <p:spPr>
          <a:xfrm>
            <a:off x="621792" y="2798064"/>
            <a:ext cx="2286000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300"/>
              <a:buFont typeface="Calibri"/>
              <a:buNone/>
            </a:pPr>
            <a:r>
              <a:rPr b="1" i="0" lang="en-GB" sz="13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Data Harvesting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23"/>
          <p:cNvSpPr/>
          <p:nvPr/>
        </p:nvSpPr>
        <p:spPr>
          <a:xfrm>
            <a:off x="2907792" y="2816352"/>
            <a:ext cx="9144" cy="365760"/>
          </a:xfrm>
          <a:prstGeom prst="rect">
            <a:avLst/>
          </a:prstGeom>
          <a:solidFill>
            <a:srgbClr val="DDDDDD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41" name="Google Shape;241;p23"/>
          <p:cNvSpPr/>
          <p:nvPr/>
        </p:nvSpPr>
        <p:spPr>
          <a:xfrm>
            <a:off x="3063240" y="2798064"/>
            <a:ext cx="5532120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Calibri"/>
              <a:buNone/>
            </a:pP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Apps silently collecting facial data, location, and behaviour</a:t>
            </a:r>
            <a:r>
              <a:rPr lang="en-GB" sz="1200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 and selling it to advertisers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23"/>
          <p:cNvSpPr/>
          <p:nvPr/>
        </p:nvSpPr>
        <p:spPr>
          <a:xfrm>
            <a:off x="457200" y="3438144"/>
            <a:ext cx="8275320" cy="62179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43" name="Google Shape;243;p23"/>
          <p:cNvSpPr/>
          <p:nvPr/>
        </p:nvSpPr>
        <p:spPr>
          <a:xfrm>
            <a:off x="621792" y="3547872"/>
            <a:ext cx="2286000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300"/>
              <a:buFont typeface="Calibri"/>
              <a:buNone/>
            </a:pPr>
            <a:r>
              <a:rPr b="1" i="0" lang="en-GB" sz="13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Vendor Lock-in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23"/>
          <p:cNvSpPr/>
          <p:nvPr/>
        </p:nvSpPr>
        <p:spPr>
          <a:xfrm>
            <a:off x="2907792" y="3566160"/>
            <a:ext cx="9144" cy="365760"/>
          </a:xfrm>
          <a:prstGeom prst="rect">
            <a:avLst/>
          </a:prstGeom>
          <a:solidFill>
            <a:srgbClr val="DDDDDD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45" name="Google Shape;245;p23"/>
          <p:cNvSpPr/>
          <p:nvPr/>
        </p:nvSpPr>
        <p:spPr>
          <a:xfrm>
            <a:off x="3063240" y="3547872"/>
            <a:ext cx="5532120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Calibri"/>
              <a:buNone/>
            </a:pP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Schools and governments dependent on one company's software</a:t>
            </a:r>
            <a:r>
              <a:rPr lang="en-GB" sz="1200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 losing control of their own data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23"/>
          <p:cNvSpPr/>
          <p:nvPr/>
        </p:nvSpPr>
        <p:spPr>
          <a:xfrm>
            <a:off x="457200" y="4187952"/>
            <a:ext cx="8275320" cy="62179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47" name="Google Shape;247;p23"/>
          <p:cNvSpPr/>
          <p:nvPr/>
        </p:nvSpPr>
        <p:spPr>
          <a:xfrm>
            <a:off x="621792" y="4297680"/>
            <a:ext cx="2286000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11111"/>
              </a:buClr>
              <a:buSzPts val="1300"/>
              <a:buFont typeface="Calibri"/>
              <a:buNone/>
            </a:pPr>
            <a:r>
              <a:rPr b="1" i="0" lang="en-GB" sz="1300" u="none" cap="none" strike="noStrike">
                <a:solidFill>
                  <a:srgbClr val="111111"/>
                </a:solidFill>
                <a:latin typeface="Calibri"/>
                <a:ea typeface="Calibri"/>
                <a:cs typeface="Calibri"/>
                <a:sym typeface="Calibri"/>
              </a:rPr>
              <a:t>Patent Overreach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23"/>
          <p:cNvSpPr/>
          <p:nvPr/>
        </p:nvSpPr>
        <p:spPr>
          <a:xfrm>
            <a:off x="2907792" y="4315968"/>
            <a:ext cx="9144" cy="365760"/>
          </a:xfrm>
          <a:prstGeom prst="rect">
            <a:avLst/>
          </a:prstGeom>
          <a:solidFill>
            <a:srgbClr val="DDDDDD"/>
          </a:solidFill>
          <a:ln cap="flat" cmpd="sng" w="127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solidFill/>
              </a:rPr>
              <a:t/>
            </a:r>
            <a:endParaRPr/>
          </a:p>
        </p:txBody>
      </p:sp>
      <p:sp>
        <p:nvSpPr>
          <p:cNvPr id="249" name="Google Shape;249;p23"/>
          <p:cNvSpPr/>
          <p:nvPr/>
        </p:nvSpPr>
        <p:spPr>
          <a:xfrm>
            <a:off x="3063240" y="4297680"/>
            <a:ext cx="5532120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44444"/>
              </a:buClr>
              <a:buSzPts val="1200"/>
              <a:buFont typeface="Calibri"/>
              <a:buNone/>
            </a:pPr>
            <a:r>
              <a:rPr b="0" i="0" lang="en-GB" sz="1200" u="none" cap="none" strike="noStrik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Companies patenting basic software concepts to block community alternatives and competitors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